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8893adb4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58893adb4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rPr>
              <a:t>Ensured no bias from test set and eliminated potential data leakage.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8893adb4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8893adb4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8893adb4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8893adb4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8893adb4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8893adb4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8893adb4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8893adb4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8893adb4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8893adb4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MLP (Multilayer Perceptron) model is a type of deep learning algorithm that consists of multiple layers of interconnected artificial neurons. It is good for binary classification with a small dataset due to the following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MLP can effectively capture complex patterns and relationships within the data, enabling it to learn from limited samples and make accurate predictions.</a:t>
            </a:r>
            <a:endParaRPr/>
          </a:p>
          <a:p>
            <a:pPr indent="0" lvl="0" marL="0" rtl="0" algn="l">
              <a:spcBef>
                <a:spcPts val="0"/>
              </a:spcBef>
              <a:spcAft>
                <a:spcPts val="0"/>
              </a:spcAft>
              <a:buClr>
                <a:schemeClr val="dk1"/>
              </a:buClr>
              <a:buSzPts val="1100"/>
              <a:buFont typeface="Arial"/>
              <a:buNone/>
            </a:pPr>
            <a:r>
              <a:rPr lang="en"/>
              <a:t>The flexibility of MLP allows it to adapt and generalize well to binary classification tasks, even with small datasets, making it suitable for extracting meaningful insights.</a:t>
            </a:r>
            <a:endParaRPr/>
          </a:p>
          <a:p>
            <a:pPr indent="0" lvl="0" marL="0" rtl="0" algn="l">
              <a:spcBef>
                <a:spcPts val="0"/>
              </a:spcBef>
              <a:spcAft>
                <a:spcPts val="0"/>
              </a:spcAft>
              <a:buClr>
                <a:schemeClr val="dk1"/>
              </a:buClr>
              <a:buSzPts val="1100"/>
              <a:buFont typeface="Arial"/>
              <a:buNone/>
            </a:pPr>
            <a:r>
              <a:rPr lang="en"/>
              <a:t>By leveraging multiple layers, MLP can learn hierarchical representations of the data, automatically extracting relevant features without the need for extensive feature engineering, which is especially beneficial when dealing with limited data.</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8893adb4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8893adb4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8893adb4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8893adb4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talking fractions of a second compared to a second or two, but this something to consider.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8893adb4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8893adb4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that in order to assess excessive grooming for the current model, you had to add more work to the kennel staff, which is already swamped with responsibilities.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8893adb4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8893adb4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Expectation: MLP was anticipated to outperform logistic regression, even without the inclusion of the highly predictive excessive grooming feature.</a:t>
            </a:r>
            <a:endParaRPr/>
          </a:p>
          <a:p>
            <a:pPr indent="0" lvl="0" marL="0" rtl="0" algn="l">
              <a:spcBef>
                <a:spcPts val="0"/>
              </a:spcBef>
              <a:spcAft>
                <a:spcPts val="0"/>
              </a:spcAft>
              <a:buClr>
                <a:schemeClr val="dk1"/>
              </a:buClr>
              <a:buSzPts val="1100"/>
              <a:buFont typeface="Arial"/>
              <a:buNone/>
            </a:pPr>
            <a:r>
              <a:rPr lang="en"/>
              <a:t>Reality Check: Contrary to our expectations, both MLP and logistic regression models yielded comparable performance without incorporating the grooming feature.</a:t>
            </a:r>
            <a:endParaRPr/>
          </a:p>
          <a:p>
            <a:pPr indent="0" lvl="0" marL="0" rtl="0" algn="l">
              <a:spcBef>
                <a:spcPts val="0"/>
              </a:spcBef>
              <a:spcAft>
                <a:spcPts val="0"/>
              </a:spcAft>
              <a:buClr>
                <a:schemeClr val="dk1"/>
              </a:buClr>
              <a:buSzPts val="1100"/>
              <a:buFont typeface="Arial"/>
              <a:buNone/>
            </a:pPr>
            <a:r>
              <a:rPr lang="en"/>
              <a:t>Surprising Finding: The exclusion of grooming did not significantly impact the predictive accuracy of either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8893adb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8893adb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still want to classify cats as wool-suckers or non-suckers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8893adb4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8893adb4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Expectation: MLP was anticipated to outperform logistic regression, even without the inclusion of the highly predictive excessive grooming feature.</a:t>
            </a:r>
            <a:endParaRPr/>
          </a:p>
          <a:p>
            <a:pPr indent="0" lvl="0" marL="0" rtl="0" algn="l">
              <a:spcBef>
                <a:spcPts val="0"/>
              </a:spcBef>
              <a:spcAft>
                <a:spcPts val="0"/>
              </a:spcAft>
              <a:buNone/>
            </a:pPr>
            <a:r>
              <a:rPr lang="en"/>
              <a:t>Reality Check: Contrary to our expectations, both MLP and logistic regression models yielded comparable performance with and without incorporating the grooming feature.</a:t>
            </a:r>
            <a:endParaRPr/>
          </a:p>
          <a:p>
            <a:pPr indent="0" lvl="0" marL="0" rtl="0" algn="l">
              <a:spcBef>
                <a:spcPts val="0"/>
              </a:spcBef>
              <a:spcAft>
                <a:spcPts val="0"/>
              </a:spcAft>
              <a:buNone/>
            </a:pPr>
            <a:r>
              <a:rPr lang="en"/>
              <a:t>Surprising Finding: The exclusion of grooming did not significantly impact the predictive accuracy of either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8893adb4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8893adb4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8893adb4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8893adb4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58893adb4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58893adb4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Cat-pstone 1, we leveraged a logistic regression model with balanced class weights to address the class imbalance in the target feature. </a:t>
            </a:r>
            <a:endParaRPr/>
          </a:p>
          <a:p>
            <a:pPr indent="0" lvl="0" marL="0" rtl="0" algn="l">
              <a:spcBef>
                <a:spcPts val="0"/>
              </a:spcBef>
              <a:spcAft>
                <a:spcPts val="0"/>
              </a:spcAft>
              <a:buClr>
                <a:schemeClr val="dk1"/>
              </a:buClr>
              <a:buSzPts val="1100"/>
              <a:buFont typeface="Arial"/>
              <a:buNone/>
            </a:pPr>
            <a:r>
              <a:rPr lang="en"/>
              <a:t>Notably, we discovered that both breed and excessive grooming emerged as highly predictive factors in the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8893adb4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8893adb4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8893adb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8893adb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8893adb4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8893adb4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8893adb4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8893adb4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8893adb4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58893adb4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MLP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 Captures complex patterns and hierarchical relationships in data.</a:t>
            </a:r>
            <a:endParaRPr/>
          </a:p>
          <a:p>
            <a:pPr indent="0" lvl="0" marL="0" rtl="0" algn="l">
              <a:spcBef>
                <a:spcPts val="0"/>
              </a:spcBef>
              <a:spcAft>
                <a:spcPts val="0"/>
              </a:spcAft>
              <a:buClr>
                <a:schemeClr val="dk1"/>
              </a:buClr>
              <a:buSzPts val="1100"/>
              <a:buFont typeface="Arial"/>
              <a:buNone/>
            </a:pPr>
            <a:r>
              <a:rPr lang="en"/>
              <a:t>Pro: Ability to handle non-linear relationships.</a:t>
            </a:r>
            <a:endParaRPr/>
          </a:p>
          <a:p>
            <a:pPr indent="0" lvl="0" marL="0" rtl="0" algn="l">
              <a:spcBef>
                <a:spcPts val="0"/>
              </a:spcBef>
              <a:spcAft>
                <a:spcPts val="0"/>
              </a:spcAft>
              <a:buClr>
                <a:schemeClr val="dk1"/>
              </a:buClr>
              <a:buSzPts val="1100"/>
              <a:buFont typeface="Arial"/>
              <a:buNone/>
            </a:pPr>
            <a:r>
              <a:rPr lang="en"/>
              <a:t>Pro: Can learn directly from raw data without extensive feature engineering.</a:t>
            </a:r>
            <a:endParaRPr/>
          </a:p>
          <a:p>
            <a:pPr indent="0" lvl="0" marL="0" rtl="0" algn="l">
              <a:spcBef>
                <a:spcPts val="0"/>
              </a:spcBef>
              <a:spcAft>
                <a:spcPts val="0"/>
              </a:spcAft>
              <a:buClr>
                <a:schemeClr val="dk1"/>
              </a:buClr>
              <a:buSzPts val="1100"/>
              <a:buFont typeface="Arial"/>
              <a:buNone/>
            </a:pPr>
            <a:r>
              <a:rPr lang="en"/>
              <a:t>Con: Requires more computational resources and longer training times.</a:t>
            </a:r>
            <a:endParaRPr/>
          </a:p>
          <a:p>
            <a:pPr indent="0" lvl="0" marL="0" rtl="0" algn="l">
              <a:spcBef>
                <a:spcPts val="0"/>
              </a:spcBef>
              <a:spcAft>
                <a:spcPts val="0"/>
              </a:spcAft>
              <a:buClr>
                <a:schemeClr val="dk1"/>
              </a:buClr>
              <a:buSzPts val="1100"/>
              <a:buFont typeface="Arial"/>
              <a:buNone/>
            </a:pPr>
            <a:r>
              <a:rPr lang="en"/>
              <a:t>Con: More complex architecture may be harder to interpret.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Logistic Regression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 Simplicity and interpretability.</a:t>
            </a:r>
            <a:endParaRPr/>
          </a:p>
          <a:p>
            <a:pPr indent="0" lvl="0" marL="0" rtl="0" algn="l">
              <a:spcBef>
                <a:spcPts val="0"/>
              </a:spcBef>
              <a:spcAft>
                <a:spcPts val="0"/>
              </a:spcAft>
              <a:buClr>
                <a:schemeClr val="dk1"/>
              </a:buClr>
              <a:buSzPts val="1100"/>
              <a:buFont typeface="Arial"/>
              <a:buNone/>
            </a:pPr>
            <a:r>
              <a:rPr lang="en"/>
              <a:t>Pro: Efficient training and prediction times.</a:t>
            </a:r>
            <a:endParaRPr/>
          </a:p>
          <a:p>
            <a:pPr indent="0" lvl="0" marL="0" rtl="0" algn="l">
              <a:spcBef>
                <a:spcPts val="0"/>
              </a:spcBef>
              <a:spcAft>
                <a:spcPts val="0"/>
              </a:spcAft>
              <a:buClr>
                <a:schemeClr val="dk1"/>
              </a:buClr>
              <a:buSzPts val="1100"/>
              <a:buFont typeface="Arial"/>
              <a:buNone/>
            </a:pPr>
            <a:r>
              <a:rPr lang="en"/>
              <a:t>Pro: Performs well with small datasets and linear relationships.</a:t>
            </a:r>
            <a:endParaRPr/>
          </a:p>
          <a:p>
            <a:pPr indent="0" lvl="0" marL="0" rtl="0" algn="l">
              <a:spcBef>
                <a:spcPts val="0"/>
              </a:spcBef>
              <a:spcAft>
                <a:spcPts val="0"/>
              </a:spcAft>
              <a:buClr>
                <a:schemeClr val="dk1"/>
              </a:buClr>
              <a:buSzPts val="1100"/>
              <a:buFont typeface="Arial"/>
              <a:buNone/>
            </a:pPr>
            <a:r>
              <a:rPr lang="en"/>
              <a:t>Con: Limited ability to capture complex patterns and non-linear relationships.</a:t>
            </a:r>
            <a:endParaRPr/>
          </a:p>
          <a:p>
            <a:pPr indent="0" lvl="0" marL="0" rtl="0" algn="l">
              <a:spcBef>
                <a:spcPts val="0"/>
              </a:spcBef>
              <a:spcAft>
                <a:spcPts val="0"/>
              </a:spcAft>
              <a:buClr>
                <a:schemeClr val="dk1"/>
              </a:buClr>
              <a:buSzPts val="1100"/>
              <a:buFont typeface="Arial"/>
              <a:buNone/>
            </a:pPr>
            <a:r>
              <a:rPr lang="en"/>
              <a:t>Con: Relies on explicit feature engineering.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8893adb4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8893adb4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Classifying Cats: Exploring ML Models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Cat-pstone Project 2</a:t>
            </a:r>
            <a:endParaRPr/>
          </a:p>
          <a:p>
            <a:pPr indent="0" lvl="0" marL="0" rtl="0" algn="ctr">
              <a:spcBef>
                <a:spcPts val="0"/>
              </a:spcBef>
              <a:spcAft>
                <a:spcPts val="0"/>
              </a:spcAft>
              <a:buNone/>
            </a:pPr>
            <a:r>
              <a:rPr lang="en"/>
              <a:t>Springboard Data Science Career Track Program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PREPPING THE DATA: Imputing without Leakage</a:t>
            </a:r>
            <a:endParaRPr sz="2000">
              <a:solidFill>
                <a:srgbClr val="666666"/>
              </a:solidFill>
            </a:endParaRPr>
          </a:p>
        </p:txBody>
      </p:sp>
      <p:sp>
        <p:nvSpPr>
          <p:cNvPr id="122" name="Google Shape;122;p22"/>
          <p:cNvSpPr txBox="1"/>
          <p:nvPr>
            <p:ph idx="1" type="body"/>
          </p:nvPr>
        </p:nvSpPr>
        <p:spPr>
          <a:xfrm>
            <a:off x="311700" y="652300"/>
            <a:ext cx="4381500" cy="42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FFFFFF"/>
                </a:solidFill>
              </a:rPr>
              <a:t>Cat-pstone 1:</a:t>
            </a:r>
            <a:r>
              <a:rPr lang="en" sz="2500">
                <a:solidFill>
                  <a:srgbClr val="FFFFFF"/>
                </a:solidFill>
              </a:rPr>
              <a:t> Imputation of missing data used entire dataset, which could result in minor data leakage.</a:t>
            </a:r>
            <a:endParaRPr sz="2500">
              <a:solidFill>
                <a:srgbClr val="FFFFFF"/>
              </a:solidFill>
            </a:endParaRPr>
          </a:p>
          <a:p>
            <a:pPr indent="0" lvl="0" marL="0" rtl="0" algn="l">
              <a:spcBef>
                <a:spcPts val="1200"/>
              </a:spcBef>
              <a:spcAft>
                <a:spcPts val="0"/>
              </a:spcAft>
              <a:buClr>
                <a:schemeClr val="dk1"/>
              </a:buClr>
              <a:buSzPts val="1100"/>
              <a:buFont typeface="Arial"/>
              <a:buNone/>
            </a:pPr>
            <a:r>
              <a:rPr lang="en" sz="2500">
                <a:solidFill>
                  <a:srgbClr val="FFFFFF"/>
                </a:solidFill>
              </a:rPr>
              <a:t>Cat-pstone 2: Imputed missing data exclusively within the training set to maintain data integrity.</a:t>
            </a:r>
            <a:endParaRPr/>
          </a:p>
          <a:p>
            <a:pPr indent="0" lvl="0" marL="0" rtl="0" algn="l">
              <a:spcBef>
                <a:spcPts val="120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5524700" y="1143000"/>
            <a:ext cx="2409825"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B7B7B7"/>
                </a:solidFill>
              </a:rPr>
              <a:t>PREPPING THE DATA: Feature selection </a:t>
            </a:r>
            <a:endParaRPr sz="2000">
              <a:solidFill>
                <a:srgbClr val="B7B7B7"/>
              </a:solidFill>
            </a:endParaRPr>
          </a:p>
        </p:txBody>
      </p:sp>
      <p:sp>
        <p:nvSpPr>
          <p:cNvPr id="129" name="Google Shape;129;p23"/>
          <p:cNvSpPr txBox="1"/>
          <p:nvPr>
            <p:ph idx="1" type="body"/>
          </p:nvPr>
        </p:nvSpPr>
        <p:spPr>
          <a:xfrm>
            <a:off x="520100" y="1152475"/>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rgbClr val="FFFFFF"/>
                </a:solidFill>
              </a:rPr>
              <a:t>Breed Group (One-hot encoded)</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Neuter Status</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(Excessive) Grooming</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Shyness Novel </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Shyness Strangers</a:t>
            </a:r>
            <a:endParaRPr>
              <a:solidFill>
                <a:srgbClr val="666666"/>
              </a:solidFill>
            </a:endParaRPr>
          </a:p>
          <a:p>
            <a:pPr indent="0" lvl="0" marL="0" rtl="0" algn="ctr">
              <a:spcBef>
                <a:spcPts val="1200"/>
              </a:spcBef>
              <a:spcAft>
                <a:spcPts val="0"/>
              </a:spcAft>
              <a:buClr>
                <a:schemeClr val="dk1"/>
              </a:buClr>
              <a:buSzPts val="1100"/>
              <a:buFont typeface="Arial"/>
              <a:buNone/>
            </a:pPr>
            <a:r>
              <a:rPr lang="en">
                <a:solidFill>
                  <a:srgbClr val="FFFFFF"/>
                </a:solidFill>
              </a:rPr>
              <a:t>Aggression Owners</a:t>
            </a:r>
            <a:endParaRPr>
              <a:solidFill>
                <a:srgbClr val="FFFFFF"/>
              </a:solidFill>
            </a:endParaRPr>
          </a:p>
          <a:p>
            <a:pPr indent="0" lvl="0" marL="0" rtl="0" algn="ctr">
              <a:spcBef>
                <a:spcPts val="1200"/>
              </a:spcBef>
              <a:spcAft>
                <a:spcPts val="1200"/>
              </a:spcAft>
              <a:buNone/>
            </a:pPr>
            <a:r>
              <a:rPr lang="en">
                <a:solidFill>
                  <a:srgbClr val="FFFFFF"/>
                </a:solidFill>
              </a:rPr>
              <a:t>Aggression Cats</a:t>
            </a:r>
            <a:endParaRPr>
              <a:solidFill>
                <a:srgbClr val="FFFFFF"/>
              </a:solidFill>
            </a:endParaRPr>
          </a:p>
        </p:txBody>
      </p:sp>
      <p:sp>
        <p:nvSpPr>
          <p:cNvPr id="130" name="Google Shape;130;p23"/>
          <p:cNvSpPr txBox="1"/>
          <p:nvPr/>
        </p:nvSpPr>
        <p:spPr>
          <a:xfrm>
            <a:off x="4572000" y="1172575"/>
            <a:ext cx="4260300" cy="33762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None/>
            </a:pPr>
            <a:r>
              <a:rPr lang="en" sz="1800">
                <a:solidFill>
                  <a:srgbClr val="FFFFFF"/>
                </a:solidFill>
              </a:rPr>
              <a:t>Behavior Problem</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Aggression Strangers</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Outdoors</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Contact People</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Age</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Activity Level</a:t>
            </a:r>
            <a:endParaRPr sz="1800">
              <a:solidFill>
                <a:srgbClr val="FFFFFF"/>
              </a:solidFill>
            </a:endParaRPr>
          </a:p>
          <a:p>
            <a:pPr indent="0" lvl="0" marL="0" rtl="0" algn="ctr">
              <a:lnSpc>
                <a:spcPct val="115000"/>
              </a:lnSpc>
              <a:spcBef>
                <a:spcPts val="1200"/>
              </a:spcBef>
              <a:spcAft>
                <a:spcPts val="0"/>
              </a:spcAft>
              <a:buNone/>
            </a:pPr>
            <a:r>
              <a:rPr lang="en" sz="1800">
                <a:solidFill>
                  <a:srgbClr val="FFFFFF"/>
                </a:solidFill>
              </a:rPr>
              <a:t>Other Cats</a:t>
            </a:r>
            <a:endParaRPr sz="1800">
              <a:solidFill>
                <a:srgbClr val="FFFFFF"/>
              </a:solidFill>
            </a:endParaRPr>
          </a:p>
          <a:p>
            <a:pPr indent="0" lvl="0" marL="0" rtl="0" algn="ctr">
              <a:lnSpc>
                <a:spcPct val="115000"/>
              </a:lnSpc>
              <a:spcBef>
                <a:spcPts val="1200"/>
              </a:spcBef>
              <a:spcAft>
                <a:spcPts val="1200"/>
              </a:spcAft>
              <a:buClr>
                <a:schemeClr val="dk1"/>
              </a:buClr>
              <a:buSzPts val="1100"/>
              <a:buFont typeface="Arial"/>
              <a:buNone/>
            </a:pPr>
            <a:r>
              <a:rPr lang="en" sz="1800">
                <a:solidFill>
                  <a:srgbClr val="FFFFFF"/>
                </a:solidFill>
              </a:rPr>
              <a:t>Gender</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B7B7B7"/>
                </a:solidFill>
              </a:rPr>
              <a:t>PREPPING THE DATA: Feature selection </a:t>
            </a:r>
            <a:endParaRPr sz="2000">
              <a:solidFill>
                <a:srgbClr val="B7B7B7"/>
              </a:solidFill>
            </a:endParaRPr>
          </a:p>
        </p:txBody>
      </p:sp>
      <p:sp>
        <p:nvSpPr>
          <p:cNvPr id="136" name="Google Shape;136;p24"/>
          <p:cNvSpPr txBox="1"/>
          <p:nvPr>
            <p:ph idx="1" type="body"/>
          </p:nvPr>
        </p:nvSpPr>
        <p:spPr>
          <a:xfrm>
            <a:off x="520100" y="1152475"/>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rPr>
              <a:t>Breed Group (One-hot encoded)</a:t>
            </a:r>
            <a:endParaRPr>
              <a:solidFill>
                <a:srgbClr val="FFFFFF"/>
              </a:solidFill>
            </a:endParaRPr>
          </a:p>
          <a:p>
            <a:pPr indent="0" lvl="0" marL="0" rtl="0" algn="ctr">
              <a:spcBef>
                <a:spcPts val="1200"/>
              </a:spcBef>
              <a:spcAft>
                <a:spcPts val="0"/>
              </a:spcAft>
              <a:buNone/>
            </a:pPr>
            <a:r>
              <a:rPr lang="en">
                <a:solidFill>
                  <a:srgbClr val="FFFFFF"/>
                </a:solidFill>
              </a:rPr>
              <a:t>Neuter Status</a:t>
            </a:r>
            <a:endParaRPr>
              <a:solidFill>
                <a:srgbClr val="FFFFFF"/>
              </a:solidFill>
            </a:endParaRPr>
          </a:p>
          <a:p>
            <a:pPr indent="0" lvl="0" marL="0" rtl="0" algn="ctr">
              <a:spcBef>
                <a:spcPts val="1200"/>
              </a:spcBef>
              <a:spcAft>
                <a:spcPts val="0"/>
              </a:spcAft>
              <a:buNone/>
            </a:pPr>
            <a:r>
              <a:rPr lang="en">
                <a:solidFill>
                  <a:srgbClr val="FFFFFF"/>
                </a:solidFill>
              </a:rPr>
              <a:t>(Excessive) Grooming</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Shyness Novel </a:t>
            </a:r>
            <a:endParaRPr>
              <a:solidFill>
                <a:srgbClr val="FFFFFF"/>
              </a:solidFill>
            </a:endParaRPr>
          </a:p>
          <a:p>
            <a:pPr indent="0" lvl="0" marL="0" rtl="0" algn="ctr">
              <a:spcBef>
                <a:spcPts val="1200"/>
              </a:spcBef>
              <a:spcAft>
                <a:spcPts val="0"/>
              </a:spcAft>
              <a:buClr>
                <a:schemeClr val="dk1"/>
              </a:buClr>
              <a:buSzPts val="1100"/>
              <a:buFont typeface="Arial"/>
              <a:buNone/>
            </a:pPr>
            <a:r>
              <a:rPr lang="en">
                <a:solidFill>
                  <a:srgbClr val="FFFFFF"/>
                </a:solidFill>
              </a:rPr>
              <a:t>Shyness Strangers</a:t>
            </a:r>
            <a:endParaRPr>
              <a:solidFill>
                <a:srgbClr val="666666"/>
              </a:solidFill>
            </a:endParaRPr>
          </a:p>
          <a:p>
            <a:pPr indent="0" lvl="0" marL="0" rtl="0" algn="ctr">
              <a:spcBef>
                <a:spcPts val="1200"/>
              </a:spcBef>
              <a:spcAft>
                <a:spcPts val="0"/>
              </a:spcAft>
              <a:buNone/>
            </a:pPr>
            <a:r>
              <a:rPr lang="en">
                <a:solidFill>
                  <a:srgbClr val="FFFFFF"/>
                </a:solidFill>
              </a:rPr>
              <a:t>Aggression Owners</a:t>
            </a:r>
            <a:endParaRPr>
              <a:solidFill>
                <a:srgbClr val="FFFFFF"/>
              </a:solidFill>
            </a:endParaRPr>
          </a:p>
          <a:p>
            <a:pPr indent="0" lvl="0" marL="0" rtl="0" algn="ctr">
              <a:spcBef>
                <a:spcPts val="1200"/>
              </a:spcBef>
              <a:spcAft>
                <a:spcPts val="1200"/>
              </a:spcAft>
              <a:buNone/>
            </a:pPr>
            <a:r>
              <a:rPr lang="en">
                <a:solidFill>
                  <a:srgbClr val="FFFFFF"/>
                </a:solidFill>
              </a:rPr>
              <a:t>Aggression Cats</a:t>
            </a:r>
            <a:endParaRPr>
              <a:solidFill>
                <a:srgbClr val="FFFFFF"/>
              </a:solidFill>
            </a:endParaRPr>
          </a:p>
        </p:txBody>
      </p:sp>
      <p:sp>
        <p:nvSpPr>
          <p:cNvPr id="137" name="Google Shape;137;p24"/>
          <p:cNvSpPr txBox="1"/>
          <p:nvPr/>
        </p:nvSpPr>
        <p:spPr>
          <a:xfrm>
            <a:off x="4572000" y="1172575"/>
            <a:ext cx="4260300" cy="33762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None/>
            </a:pPr>
            <a:r>
              <a:rPr lang="en" sz="1800">
                <a:solidFill>
                  <a:srgbClr val="666666"/>
                </a:solidFill>
              </a:rPr>
              <a:t>Behavior Problem</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Aggression Strangers</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Outdoors</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Contact People</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Age</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Activity Level</a:t>
            </a:r>
            <a:endParaRPr sz="1800">
              <a:solidFill>
                <a:srgbClr val="666666"/>
              </a:solidFill>
            </a:endParaRPr>
          </a:p>
          <a:p>
            <a:pPr indent="0" lvl="0" marL="0" rtl="0" algn="ctr">
              <a:lnSpc>
                <a:spcPct val="115000"/>
              </a:lnSpc>
              <a:spcBef>
                <a:spcPts val="1200"/>
              </a:spcBef>
              <a:spcAft>
                <a:spcPts val="0"/>
              </a:spcAft>
              <a:buNone/>
            </a:pPr>
            <a:r>
              <a:rPr lang="en" sz="1800">
                <a:solidFill>
                  <a:srgbClr val="666666"/>
                </a:solidFill>
              </a:rPr>
              <a:t>Other Cats</a:t>
            </a:r>
            <a:endParaRPr sz="1800">
              <a:solidFill>
                <a:srgbClr val="666666"/>
              </a:solidFill>
            </a:endParaRPr>
          </a:p>
          <a:p>
            <a:pPr indent="0" lvl="0" marL="0" rtl="0" algn="ctr">
              <a:lnSpc>
                <a:spcPct val="115000"/>
              </a:lnSpc>
              <a:spcBef>
                <a:spcPts val="1200"/>
              </a:spcBef>
              <a:spcAft>
                <a:spcPts val="1200"/>
              </a:spcAft>
              <a:buNone/>
            </a:pPr>
            <a:r>
              <a:rPr lang="en" sz="1800">
                <a:solidFill>
                  <a:srgbClr val="666666"/>
                </a:solidFill>
              </a:rPr>
              <a:t>Gender</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7005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PREPPING THE DATA: Resampling</a:t>
            </a:r>
            <a:endParaRPr sz="2000">
              <a:solidFill>
                <a:srgbClr val="666666"/>
              </a:solidFill>
            </a:endParaRPr>
          </a:p>
        </p:txBody>
      </p:sp>
      <p:pic>
        <p:nvPicPr>
          <p:cNvPr id="143" name="Google Shape;143;p25"/>
          <p:cNvPicPr preferRelativeResize="0"/>
          <p:nvPr/>
        </p:nvPicPr>
        <p:blipFill>
          <a:blip r:embed="rId3">
            <a:alphaModFix/>
          </a:blip>
          <a:stretch>
            <a:fillRect/>
          </a:stretch>
        </p:blipFill>
        <p:spPr>
          <a:xfrm>
            <a:off x="1745500" y="572700"/>
            <a:ext cx="5653011" cy="4265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DEEP LEARNING MODEL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53375"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999999"/>
                </a:solidFill>
              </a:rPr>
              <a:t>DEEP LEARNING MODEL SELECTION: MLP</a:t>
            </a:r>
            <a:endParaRPr sz="2000">
              <a:solidFill>
                <a:srgbClr val="999999"/>
              </a:solidFill>
            </a:endParaRPr>
          </a:p>
        </p:txBody>
      </p:sp>
      <p:sp>
        <p:nvSpPr>
          <p:cNvPr id="154" name="Google Shape;154;p2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chemeClr val="dk1"/>
              </a:buClr>
              <a:buSzPts val="2500"/>
              <a:buChar char="●"/>
            </a:pPr>
            <a:r>
              <a:rPr lang="en" sz="2500">
                <a:solidFill>
                  <a:schemeClr val="dk1"/>
                </a:solidFill>
              </a:rPr>
              <a:t>Multilayer Perceptron (MLP)</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Flexible and adaptable, even with small datasets</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Multilayer design allows for hierarchical learning</a:t>
            </a:r>
            <a:endParaRPr sz="2500">
              <a:solidFill>
                <a:schemeClr val="dk1"/>
              </a:solidFill>
            </a:endParaRPr>
          </a:p>
        </p:txBody>
      </p:sp>
      <p:pic>
        <p:nvPicPr>
          <p:cNvPr id="155" name="Google Shape;155;p27"/>
          <p:cNvPicPr preferRelativeResize="0"/>
          <p:nvPr/>
        </p:nvPicPr>
        <p:blipFill>
          <a:blip r:embed="rId3">
            <a:alphaModFix/>
          </a:blip>
          <a:stretch>
            <a:fillRect/>
          </a:stretch>
        </p:blipFill>
        <p:spPr>
          <a:xfrm>
            <a:off x="4524325" y="1246775"/>
            <a:ext cx="4267199" cy="28109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2138850"/>
            <a:ext cx="8520600" cy="865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LOGISTIC REGRESSION VS MLP</a:t>
            </a:r>
            <a:endParaRPr/>
          </a:p>
          <a:p>
            <a:pPr indent="0" lvl="0" marL="0" rtl="0" algn="ctr">
              <a:spcBef>
                <a:spcPts val="0"/>
              </a:spcBef>
              <a:spcAft>
                <a:spcPts val="0"/>
              </a:spcAft>
              <a:buNone/>
            </a:pPr>
            <a:r>
              <a:rPr lang="en"/>
              <a:t>(spoiler: they perform </a:t>
            </a:r>
            <a:r>
              <a:rPr i="1" lang="en"/>
              <a:t>very </a:t>
            </a:r>
            <a:r>
              <a:rPr lang="en"/>
              <a:t>similarly)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LOGISTIC REGRESSION VS MLP: Speed</a:t>
            </a:r>
            <a:endParaRPr sz="2000">
              <a:solidFill>
                <a:srgbClr val="666666"/>
              </a:solidFill>
            </a:endParaRPr>
          </a:p>
        </p:txBody>
      </p:sp>
      <p:sp>
        <p:nvSpPr>
          <p:cNvPr id="166" name="Google Shape;166;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dk1"/>
                </a:solidFill>
              </a:rPr>
              <a:t>Compared to Logistic Regression, MLP is:</a:t>
            </a:r>
            <a:endParaRPr sz="2500">
              <a:solidFill>
                <a:schemeClr val="dk1"/>
              </a:solidFill>
            </a:endParaRPr>
          </a:p>
          <a:p>
            <a:pPr indent="-387350" lvl="0" marL="457200" rtl="0" algn="l">
              <a:spcBef>
                <a:spcPts val="1200"/>
              </a:spcBef>
              <a:spcAft>
                <a:spcPts val="0"/>
              </a:spcAft>
              <a:buClr>
                <a:schemeClr val="dk1"/>
              </a:buClr>
              <a:buSzPts val="2500"/>
              <a:buChar char="-"/>
            </a:pPr>
            <a:r>
              <a:rPr lang="en" sz="2500">
                <a:solidFill>
                  <a:schemeClr val="dk1"/>
                </a:solidFill>
              </a:rPr>
              <a:t>80x slower for training (not including resampling)</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130x slower for predicting</a:t>
            </a:r>
            <a:endParaRPr sz="2500">
              <a:solidFill>
                <a:schemeClr val="dk1"/>
              </a:solidFill>
            </a:endParaRPr>
          </a:p>
        </p:txBody>
      </p:sp>
      <p:pic>
        <p:nvPicPr>
          <p:cNvPr id="167" name="Google Shape;167;p29"/>
          <p:cNvPicPr preferRelativeResize="0"/>
          <p:nvPr/>
        </p:nvPicPr>
        <p:blipFill>
          <a:blip r:embed="rId3">
            <a:alphaModFix/>
          </a:blip>
          <a:stretch>
            <a:fillRect/>
          </a:stretch>
        </p:blipFill>
        <p:spPr>
          <a:xfrm>
            <a:off x="4716050" y="1236350"/>
            <a:ext cx="4267199" cy="24040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999999"/>
                </a:solidFill>
              </a:rPr>
              <a:t>LOGISTIC REGRESSION VS MLP: Grooming</a:t>
            </a:r>
            <a:endParaRPr sz="2000">
              <a:solidFill>
                <a:srgbClr val="999999"/>
              </a:solidFill>
            </a:endParaRPr>
          </a:p>
        </p:txBody>
      </p:sp>
      <p:sp>
        <p:nvSpPr>
          <p:cNvPr id="173" name="Google Shape;173;p30"/>
          <p:cNvSpPr txBox="1"/>
          <p:nvPr>
            <p:ph idx="1" type="body"/>
          </p:nvPr>
        </p:nvSpPr>
        <p:spPr>
          <a:xfrm>
            <a:off x="183400" y="1152475"/>
            <a:ext cx="88782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rgbClr val="FFFFFF"/>
                </a:solidFill>
              </a:rPr>
              <a:t>How does MLP perform without the Grooming feature? </a:t>
            </a:r>
            <a:endParaRPr sz="2700">
              <a:solidFill>
                <a:srgbClr val="FFFFFF"/>
              </a:solidFill>
            </a:endParaRPr>
          </a:p>
          <a:p>
            <a:pPr indent="0" lvl="0" marL="0" rtl="0" algn="l">
              <a:spcBef>
                <a:spcPts val="1200"/>
              </a:spcBef>
              <a:spcAft>
                <a:spcPts val="0"/>
              </a:spcAft>
              <a:buNone/>
            </a:pPr>
            <a:r>
              <a:t/>
            </a:r>
            <a:endParaRPr sz="2500">
              <a:solidFill>
                <a:srgbClr val="FFFFFF"/>
              </a:solidFill>
            </a:endParaRPr>
          </a:p>
          <a:p>
            <a:pPr indent="0" lvl="0" marL="0" rtl="0" algn="ctr">
              <a:spcBef>
                <a:spcPts val="1200"/>
              </a:spcBef>
              <a:spcAft>
                <a:spcPts val="0"/>
              </a:spcAft>
              <a:buNone/>
            </a:pPr>
            <a:r>
              <a:t/>
            </a:r>
            <a:endParaRPr sz="2000">
              <a:solidFill>
                <a:srgbClr val="CCCCCC"/>
              </a:solidFill>
            </a:endParaRPr>
          </a:p>
          <a:p>
            <a:pPr indent="0" lvl="0" marL="0" rtl="0" algn="ctr">
              <a:spcBef>
                <a:spcPts val="1200"/>
              </a:spcBef>
              <a:spcAft>
                <a:spcPts val="0"/>
              </a:spcAft>
              <a:buClr>
                <a:schemeClr val="dk1"/>
              </a:buClr>
              <a:buSzPts val="1100"/>
              <a:buFont typeface="Arial"/>
              <a:buNone/>
            </a:pPr>
            <a:r>
              <a:rPr lang="en" sz="2000">
                <a:solidFill>
                  <a:srgbClr val="CCCCCC"/>
                </a:solidFill>
              </a:rPr>
              <a:t>Context: Excessive grooming emerged as one of the most influential predictors in Cat-pstone 1.</a:t>
            </a:r>
            <a:r>
              <a:rPr lang="en" sz="2000">
                <a:solidFill>
                  <a:srgbClr val="EFEFEF"/>
                </a:solidFill>
              </a:rPr>
              <a:t> </a:t>
            </a:r>
            <a:endParaRPr sz="2000">
              <a:solidFill>
                <a:srgbClr val="EFEFEF"/>
              </a:solidFill>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7005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999999"/>
                </a:solidFill>
              </a:rPr>
              <a:t>LOGISTIC REGRESSION VS MLP: Grooming</a:t>
            </a:r>
            <a:endParaRPr sz="2000">
              <a:solidFill>
                <a:srgbClr val="999999"/>
              </a:solidFill>
            </a:endParaRPr>
          </a:p>
        </p:txBody>
      </p:sp>
      <p:pic>
        <p:nvPicPr>
          <p:cNvPr id="179" name="Google Shape;179;p31"/>
          <p:cNvPicPr preferRelativeResize="0"/>
          <p:nvPr/>
        </p:nvPicPr>
        <p:blipFill>
          <a:blip r:embed="rId3">
            <a:alphaModFix/>
          </a:blip>
          <a:stretch>
            <a:fillRect/>
          </a:stretch>
        </p:blipFill>
        <p:spPr>
          <a:xfrm>
            <a:off x="152400" y="725100"/>
            <a:ext cx="8839202" cy="40310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The goal</a:t>
            </a:r>
            <a:endParaRPr sz="2000">
              <a:solidFill>
                <a:srgbClr val="666666"/>
              </a:solidFill>
            </a:endParaRPr>
          </a:p>
        </p:txBody>
      </p:sp>
      <p:sp>
        <p:nvSpPr>
          <p:cNvPr id="61" name="Google Shape;61;p1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Catering to BuddyTheCat's growing demand, we've created a binary classification system to identify cats as "suckers" or "non-suckers."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Helps match individuals with feline companions that exhibit this adorable behavior.</a:t>
            </a:r>
            <a:endParaRPr sz="20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62" name="Google Shape;62;p14"/>
          <p:cNvPicPr preferRelativeResize="0"/>
          <p:nvPr/>
        </p:nvPicPr>
        <p:blipFill rotWithShape="1">
          <a:blip r:embed="rId3">
            <a:alphaModFix/>
          </a:blip>
          <a:srcRect b="13299" l="5328" r="24932" t="0"/>
          <a:stretch/>
        </p:blipFill>
        <p:spPr>
          <a:xfrm>
            <a:off x="5151850" y="1260850"/>
            <a:ext cx="3454342" cy="2415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7005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999999"/>
                </a:solidFill>
              </a:rPr>
              <a:t>LOGISTIC REGRESSION VS MLP: No Grooming</a:t>
            </a:r>
            <a:endParaRPr sz="2000">
              <a:solidFill>
                <a:srgbClr val="999999"/>
              </a:solidFill>
            </a:endParaRPr>
          </a:p>
        </p:txBody>
      </p:sp>
      <p:pic>
        <p:nvPicPr>
          <p:cNvPr id="185" name="Google Shape;185;p32"/>
          <p:cNvPicPr preferRelativeResize="0"/>
          <p:nvPr/>
        </p:nvPicPr>
        <p:blipFill>
          <a:blip r:embed="rId3">
            <a:alphaModFix/>
          </a:blip>
          <a:stretch>
            <a:fillRect/>
          </a:stretch>
        </p:blipFill>
        <p:spPr>
          <a:xfrm>
            <a:off x="152400" y="725100"/>
            <a:ext cx="8839200" cy="3937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RECAP AND RECOMMENDATIONS</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70075"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999999"/>
                </a:solidFill>
              </a:rPr>
              <a:t>RECAP AND RECOMMENDATIONS</a:t>
            </a:r>
            <a:endParaRPr sz="2000">
              <a:solidFill>
                <a:srgbClr val="999999"/>
              </a:solidFill>
            </a:endParaRPr>
          </a:p>
        </p:txBody>
      </p:sp>
      <p:sp>
        <p:nvSpPr>
          <p:cNvPr id="196" name="Google Shape;196;p34"/>
          <p:cNvSpPr txBox="1"/>
          <p:nvPr>
            <p:ph idx="1" type="body"/>
          </p:nvPr>
        </p:nvSpPr>
        <p:spPr>
          <a:xfrm>
            <a:off x="278350" y="1160825"/>
            <a:ext cx="8520600" cy="34164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lang="en" sz="2500">
                <a:solidFill>
                  <a:srgbClr val="FFFFFF"/>
                </a:solidFill>
              </a:rPr>
              <a:t>Deep learning (MLP) is impractical for this use-case; logistic regression is preferred due to its efficiency.</a:t>
            </a:r>
            <a:endParaRPr sz="2500">
              <a:solidFill>
                <a:srgbClr val="FFFFFF"/>
              </a:solidFill>
            </a:endParaRPr>
          </a:p>
          <a:p>
            <a:pPr indent="0" lvl="0" marL="0" rtl="0" algn="l">
              <a:spcBef>
                <a:spcPts val="1500"/>
              </a:spcBef>
              <a:spcAft>
                <a:spcPts val="0"/>
              </a:spcAft>
              <a:buClr>
                <a:schemeClr val="dk1"/>
              </a:buClr>
              <a:buSzPts val="1100"/>
              <a:buFont typeface="Arial"/>
              <a:buNone/>
            </a:pPr>
            <a:r>
              <a:rPr lang="en" sz="2500">
                <a:solidFill>
                  <a:srgbClr val="FFFFFF"/>
                </a:solidFill>
              </a:rPr>
              <a:t>Logistic regression is faster in data preparation, model fitting, and prediction.</a:t>
            </a:r>
            <a:endParaRPr sz="2500">
              <a:solidFill>
                <a:srgbClr val="FFFFFF"/>
              </a:solidFill>
            </a:endParaRPr>
          </a:p>
          <a:p>
            <a:pPr indent="0" lvl="0" marL="0" rtl="0" algn="l">
              <a:spcBef>
                <a:spcPts val="1500"/>
              </a:spcBef>
              <a:spcAft>
                <a:spcPts val="0"/>
              </a:spcAft>
              <a:buClr>
                <a:schemeClr val="dk1"/>
              </a:buClr>
              <a:buSzPts val="1100"/>
              <a:buFont typeface="Arial"/>
              <a:buNone/>
            </a:pPr>
            <a:r>
              <a:rPr lang="en" sz="2500">
                <a:solidFill>
                  <a:srgbClr val="FFFFFF"/>
                </a:solidFill>
              </a:rPr>
              <a:t>Refine the model's feature set through further research and and analyze the grooming feature's influence.</a:t>
            </a:r>
            <a:endParaRPr sz="2500">
              <a:solidFill>
                <a:srgbClr val="FFFFFF"/>
              </a:solidFill>
            </a:endParaRPr>
          </a:p>
          <a:p>
            <a:pPr indent="0" lvl="0" marL="0" rtl="0" algn="l">
              <a:spcBef>
                <a:spcPts val="150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Cat-pstone 1 findings</a:t>
            </a:r>
            <a:endParaRPr sz="2000">
              <a:solidFill>
                <a:srgbClr val="666666"/>
              </a:solidFill>
            </a:endParaRPr>
          </a:p>
        </p:txBody>
      </p:sp>
      <p:sp>
        <p:nvSpPr>
          <p:cNvPr id="68" name="Google Shape;68;p15"/>
          <p:cNvSpPr txBox="1"/>
          <p:nvPr>
            <p:ph idx="1" type="body"/>
          </p:nvPr>
        </p:nvSpPr>
        <p:spPr>
          <a:xfrm>
            <a:off x="508000" y="1067975"/>
            <a:ext cx="4009800" cy="3416400"/>
          </a:xfrm>
          <a:prstGeom prst="rect">
            <a:avLst/>
          </a:prstGeom>
        </p:spPr>
        <p:txBody>
          <a:bodyPr anchorCtr="0" anchor="ctr" bIns="91425" lIns="91425" spcFirstLastPara="1" rIns="91425" wrap="square" tIns="91425">
            <a:normAutofit/>
          </a:bodyPr>
          <a:lstStyle/>
          <a:p>
            <a:pPr indent="-387350" lvl="0" marL="457200" rtl="0" algn="l">
              <a:spcBef>
                <a:spcPts val="0"/>
              </a:spcBef>
              <a:spcAft>
                <a:spcPts val="0"/>
              </a:spcAft>
              <a:buClr>
                <a:srgbClr val="FFFFFF"/>
              </a:buClr>
              <a:buSzPts val="2500"/>
              <a:buChar char="●"/>
            </a:pPr>
            <a:r>
              <a:rPr lang="en" sz="2500">
                <a:solidFill>
                  <a:srgbClr val="FFFFFF"/>
                </a:solidFill>
              </a:rPr>
              <a:t>Cat-pstone 1 used a logistic regression model with balanced class weights</a:t>
            </a:r>
            <a:endParaRPr sz="2500">
              <a:solidFill>
                <a:srgbClr val="FFFFFF"/>
              </a:solidFill>
            </a:endParaRPr>
          </a:p>
          <a:p>
            <a:pPr indent="-387350" lvl="0" marL="457200" rtl="0" algn="l">
              <a:spcBef>
                <a:spcPts val="0"/>
              </a:spcBef>
              <a:spcAft>
                <a:spcPts val="0"/>
              </a:spcAft>
              <a:buClr>
                <a:srgbClr val="FFFFFF"/>
              </a:buClr>
              <a:buSzPts val="2500"/>
              <a:buChar char="●"/>
            </a:pPr>
            <a:r>
              <a:rPr lang="en" sz="2500">
                <a:solidFill>
                  <a:srgbClr val="FFFFFF"/>
                </a:solidFill>
              </a:rPr>
              <a:t>Breed and </a:t>
            </a:r>
            <a:r>
              <a:rPr lang="en" sz="2500">
                <a:solidFill>
                  <a:srgbClr val="FFFFFF"/>
                </a:solidFill>
              </a:rPr>
              <a:t>excessive</a:t>
            </a:r>
            <a:r>
              <a:rPr lang="en" sz="2500">
                <a:solidFill>
                  <a:srgbClr val="FFFFFF"/>
                </a:solidFill>
              </a:rPr>
              <a:t> grooming were highly predictive </a:t>
            </a:r>
            <a:endParaRPr sz="2500"/>
          </a:p>
        </p:txBody>
      </p:sp>
      <p:sp>
        <p:nvSpPr>
          <p:cNvPr id="69" name="Google Shape;69;p15"/>
          <p:cNvSpPr txBox="1"/>
          <p:nvPr/>
        </p:nvSpPr>
        <p:spPr>
          <a:xfrm>
            <a:off x="5047800" y="812588"/>
            <a:ext cx="3023700" cy="3631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1200">
              <a:solidFill>
                <a:srgbClr val="EFEFEF"/>
              </a:solidFill>
              <a:latin typeface="Georgia"/>
              <a:ea typeface="Georgia"/>
              <a:cs typeface="Georgia"/>
              <a:sym typeface="Georgia"/>
            </a:endParaRPr>
          </a:p>
        </p:txBody>
      </p:sp>
      <p:sp>
        <p:nvSpPr>
          <p:cNvPr id="70" name="Google Shape;70;p15"/>
          <p:cNvSpPr/>
          <p:nvPr/>
        </p:nvSpPr>
        <p:spPr>
          <a:xfrm>
            <a:off x="4604700" y="649825"/>
            <a:ext cx="3909900" cy="42747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71" name="Google Shape;71;p15"/>
          <p:cNvSpPr txBox="1"/>
          <p:nvPr/>
        </p:nvSpPr>
        <p:spPr>
          <a:xfrm>
            <a:off x="5330250" y="708313"/>
            <a:ext cx="24588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Lato"/>
                <a:ea typeface="Lato"/>
                <a:cs typeface="Lato"/>
                <a:sym typeface="Lato"/>
              </a:rPr>
              <a:t>Positive Predictive</a:t>
            </a:r>
            <a:endParaRPr>
              <a:solidFill>
                <a:srgbClr val="EFEFEF"/>
              </a:solidFill>
              <a:latin typeface="Lato"/>
              <a:ea typeface="Lato"/>
              <a:cs typeface="Lato"/>
              <a:sym typeface="Lato"/>
            </a:endParaRPr>
          </a:p>
        </p:txBody>
      </p:sp>
      <p:sp>
        <p:nvSpPr>
          <p:cNvPr id="72" name="Google Shape;72;p15"/>
          <p:cNvSpPr txBox="1"/>
          <p:nvPr/>
        </p:nvSpPr>
        <p:spPr>
          <a:xfrm>
            <a:off x="6498425" y="1342163"/>
            <a:ext cx="1553400" cy="712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200">
                <a:solidFill>
                  <a:srgbClr val="EFEFEF"/>
                </a:solidFill>
              </a:rPr>
              <a:t>Turkish Van, Angora</a:t>
            </a:r>
            <a:endParaRPr sz="1200">
              <a:solidFill>
                <a:srgbClr val="EFEFEF"/>
              </a:solidFill>
            </a:endParaRPr>
          </a:p>
        </p:txBody>
      </p:sp>
      <p:pic>
        <p:nvPicPr>
          <p:cNvPr id="73" name="Google Shape;73;p15"/>
          <p:cNvPicPr preferRelativeResize="0"/>
          <p:nvPr/>
        </p:nvPicPr>
        <p:blipFill rotWithShape="1">
          <a:blip r:embed="rId3">
            <a:alphaModFix/>
          </a:blip>
          <a:srcRect b="21893" l="0" r="0" t="19441"/>
          <a:stretch/>
        </p:blipFill>
        <p:spPr>
          <a:xfrm>
            <a:off x="4832975" y="2464863"/>
            <a:ext cx="1648640" cy="644625"/>
          </a:xfrm>
          <a:prstGeom prst="rect">
            <a:avLst/>
          </a:prstGeom>
          <a:noFill/>
          <a:ln>
            <a:noFill/>
          </a:ln>
        </p:spPr>
      </p:pic>
      <p:sp>
        <p:nvSpPr>
          <p:cNvPr id="74" name="Google Shape;74;p15"/>
          <p:cNvSpPr txBox="1"/>
          <p:nvPr/>
        </p:nvSpPr>
        <p:spPr>
          <a:xfrm>
            <a:off x="6637775" y="2472113"/>
            <a:ext cx="1251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FEFEF"/>
                </a:solidFill>
              </a:rPr>
              <a:t>Saint Birman</a:t>
            </a:r>
            <a:endParaRPr sz="1200">
              <a:solidFill>
                <a:srgbClr val="EFEFEF"/>
              </a:solidFill>
            </a:endParaRPr>
          </a:p>
        </p:txBody>
      </p:sp>
      <p:pic>
        <p:nvPicPr>
          <p:cNvPr id="75" name="Google Shape;75;p15"/>
          <p:cNvPicPr preferRelativeResize="0"/>
          <p:nvPr/>
        </p:nvPicPr>
        <p:blipFill>
          <a:blip r:embed="rId4">
            <a:alphaModFix/>
          </a:blip>
          <a:stretch>
            <a:fillRect/>
          </a:stretch>
        </p:blipFill>
        <p:spPr>
          <a:xfrm>
            <a:off x="5204788" y="3634987"/>
            <a:ext cx="905000" cy="579200"/>
          </a:xfrm>
          <a:prstGeom prst="rect">
            <a:avLst/>
          </a:prstGeom>
          <a:noFill/>
          <a:ln>
            <a:noFill/>
          </a:ln>
        </p:spPr>
      </p:pic>
      <p:pic>
        <p:nvPicPr>
          <p:cNvPr id="76" name="Google Shape;76;p15"/>
          <p:cNvPicPr preferRelativeResize="0"/>
          <p:nvPr/>
        </p:nvPicPr>
        <p:blipFill>
          <a:blip r:embed="rId5">
            <a:alphaModFix/>
          </a:blip>
          <a:stretch>
            <a:fillRect/>
          </a:stretch>
        </p:blipFill>
        <p:spPr>
          <a:xfrm>
            <a:off x="4845363" y="4173340"/>
            <a:ext cx="967532" cy="644625"/>
          </a:xfrm>
          <a:prstGeom prst="rect">
            <a:avLst/>
          </a:prstGeom>
          <a:noFill/>
          <a:ln>
            <a:noFill/>
          </a:ln>
        </p:spPr>
      </p:pic>
      <p:pic>
        <p:nvPicPr>
          <p:cNvPr id="77" name="Google Shape;77;p15"/>
          <p:cNvPicPr preferRelativeResize="0"/>
          <p:nvPr/>
        </p:nvPicPr>
        <p:blipFill>
          <a:blip r:embed="rId6">
            <a:alphaModFix/>
          </a:blip>
          <a:stretch>
            <a:fillRect/>
          </a:stretch>
        </p:blipFill>
        <p:spPr>
          <a:xfrm>
            <a:off x="5743400" y="3850438"/>
            <a:ext cx="967525" cy="967525"/>
          </a:xfrm>
          <a:prstGeom prst="rect">
            <a:avLst/>
          </a:prstGeom>
          <a:noFill/>
          <a:ln>
            <a:noFill/>
          </a:ln>
        </p:spPr>
      </p:pic>
      <p:pic>
        <p:nvPicPr>
          <p:cNvPr id="78" name="Google Shape;78;p15"/>
          <p:cNvPicPr preferRelativeResize="0"/>
          <p:nvPr/>
        </p:nvPicPr>
        <p:blipFill>
          <a:blip r:embed="rId7">
            <a:alphaModFix/>
          </a:blip>
          <a:stretch>
            <a:fillRect/>
          </a:stretch>
        </p:blipFill>
        <p:spPr>
          <a:xfrm>
            <a:off x="4517800" y="3634988"/>
            <a:ext cx="905000" cy="905000"/>
          </a:xfrm>
          <a:prstGeom prst="rect">
            <a:avLst/>
          </a:prstGeom>
          <a:noFill/>
          <a:ln>
            <a:noFill/>
          </a:ln>
        </p:spPr>
      </p:pic>
      <p:sp>
        <p:nvSpPr>
          <p:cNvPr id="79" name="Google Shape;79;p15"/>
          <p:cNvSpPr txBox="1"/>
          <p:nvPr/>
        </p:nvSpPr>
        <p:spPr>
          <a:xfrm>
            <a:off x="6406325" y="3689388"/>
            <a:ext cx="1737600" cy="7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FEFEF"/>
                </a:solidFill>
              </a:rPr>
              <a:t>Balinese, Oriental L/S, Seychellois L/S, Siamese </a:t>
            </a:r>
            <a:endParaRPr sz="1200">
              <a:solidFill>
                <a:srgbClr val="EFEFEF"/>
              </a:solidFill>
            </a:endParaRPr>
          </a:p>
        </p:txBody>
      </p:sp>
      <p:pic>
        <p:nvPicPr>
          <p:cNvPr id="80" name="Google Shape;80;p15"/>
          <p:cNvPicPr preferRelativeResize="0"/>
          <p:nvPr/>
        </p:nvPicPr>
        <p:blipFill rotWithShape="1">
          <a:blip r:embed="rId8">
            <a:alphaModFix/>
          </a:blip>
          <a:srcRect b="0" l="15151" r="28294" t="0"/>
          <a:stretch/>
        </p:blipFill>
        <p:spPr>
          <a:xfrm>
            <a:off x="4885100" y="1300329"/>
            <a:ext cx="1042275" cy="796159"/>
          </a:xfrm>
          <a:prstGeom prst="rect">
            <a:avLst/>
          </a:prstGeom>
          <a:noFill/>
          <a:ln>
            <a:noFill/>
          </a:ln>
        </p:spPr>
      </p:pic>
      <p:pic>
        <p:nvPicPr>
          <p:cNvPr id="81" name="Google Shape;81;p15"/>
          <p:cNvPicPr preferRelativeResize="0"/>
          <p:nvPr/>
        </p:nvPicPr>
        <p:blipFill>
          <a:blip r:embed="rId9">
            <a:alphaModFix/>
          </a:blip>
          <a:stretch>
            <a:fillRect/>
          </a:stretch>
        </p:blipFill>
        <p:spPr>
          <a:xfrm>
            <a:off x="5743399" y="1157274"/>
            <a:ext cx="774450" cy="11628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Cat-pstone 2 </a:t>
            </a:r>
            <a:endParaRPr sz="2000">
              <a:solidFill>
                <a:srgbClr val="666666"/>
              </a:solidFill>
            </a:endParaRPr>
          </a:p>
        </p:txBody>
      </p:sp>
      <p:sp>
        <p:nvSpPr>
          <p:cNvPr id="87" name="Google Shape;87;p16"/>
          <p:cNvSpPr txBox="1"/>
          <p:nvPr>
            <p:ph idx="1" type="body"/>
          </p:nvPr>
        </p:nvSpPr>
        <p:spPr>
          <a:xfrm>
            <a:off x="311700" y="1152475"/>
            <a:ext cx="839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600">
              <a:solidFill>
                <a:schemeClr val="dk1"/>
              </a:solidFill>
            </a:endParaRPr>
          </a:p>
          <a:p>
            <a:pPr indent="0" lvl="0" marL="457200" rtl="0" algn="ctr">
              <a:spcBef>
                <a:spcPts val="1200"/>
              </a:spcBef>
              <a:spcAft>
                <a:spcPts val="0"/>
              </a:spcAft>
              <a:buNone/>
            </a:pPr>
            <a:r>
              <a:rPr lang="en" sz="3600">
                <a:solidFill>
                  <a:schemeClr val="dk1"/>
                </a:solidFill>
              </a:rPr>
              <a:t>Is deep learning really better than a more simple supervised ML model?</a:t>
            </a:r>
            <a:endParaRPr sz="36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DEEP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WHAT IS DEEP LEARNING </a:t>
            </a:r>
            <a:endParaRPr sz="2000">
              <a:solidFill>
                <a:srgbClr val="666666"/>
              </a:solidFill>
            </a:endParaRPr>
          </a:p>
        </p:txBody>
      </p:sp>
      <p:sp>
        <p:nvSpPr>
          <p:cNvPr id="98" name="Google Shape;98;p18"/>
          <p:cNvSpPr txBox="1"/>
          <p:nvPr>
            <p:ph idx="1" type="body"/>
          </p:nvPr>
        </p:nvSpPr>
        <p:spPr>
          <a:xfrm>
            <a:off x="361725" y="852375"/>
            <a:ext cx="8574900" cy="1106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rgbClr val="F3F3F3"/>
              </a:buClr>
              <a:buSzPts val="2000"/>
              <a:buChar char="●"/>
            </a:pPr>
            <a:r>
              <a:rPr lang="en" sz="2000">
                <a:solidFill>
                  <a:srgbClr val="F3F3F3"/>
                </a:solidFill>
              </a:rPr>
              <a:t>Subfield of machine learning</a:t>
            </a:r>
            <a:endParaRPr sz="2000">
              <a:solidFill>
                <a:srgbClr val="F3F3F3"/>
              </a:solidFill>
            </a:endParaRPr>
          </a:p>
          <a:p>
            <a:pPr indent="-355600" lvl="0" marL="457200" rtl="0" algn="l">
              <a:spcBef>
                <a:spcPts val="0"/>
              </a:spcBef>
              <a:spcAft>
                <a:spcPts val="0"/>
              </a:spcAft>
              <a:buClr>
                <a:srgbClr val="F3F3F3"/>
              </a:buClr>
              <a:buSzPts val="2000"/>
              <a:buChar char="●"/>
            </a:pPr>
            <a:r>
              <a:rPr lang="en" sz="2000">
                <a:solidFill>
                  <a:srgbClr val="F3F3F3"/>
                </a:solidFill>
              </a:rPr>
              <a:t>Neural networks with multiple layers</a:t>
            </a:r>
            <a:endParaRPr sz="2000">
              <a:solidFill>
                <a:srgbClr val="F3F3F3"/>
              </a:solidFill>
            </a:endParaRPr>
          </a:p>
          <a:p>
            <a:pPr indent="-355600" lvl="0" marL="457200" rtl="0" algn="l">
              <a:spcBef>
                <a:spcPts val="0"/>
              </a:spcBef>
              <a:spcAft>
                <a:spcPts val="0"/>
              </a:spcAft>
              <a:buClr>
                <a:srgbClr val="F3F3F3"/>
              </a:buClr>
              <a:buSzPts val="2000"/>
              <a:buChar char="●"/>
            </a:pPr>
            <a:r>
              <a:rPr lang="en" sz="2000">
                <a:solidFill>
                  <a:srgbClr val="F3F3F3"/>
                </a:solidFill>
              </a:rPr>
              <a:t>Automatic learning and hierarchical data representation extraction</a:t>
            </a:r>
            <a:endParaRPr sz="2000">
              <a:solidFill>
                <a:srgbClr val="F3F3F3"/>
              </a:solidFill>
            </a:endParaRPr>
          </a:p>
        </p:txBody>
      </p:sp>
      <p:pic>
        <p:nvPicPr>
          <p:cNvPr id="99" name="Google Shape;99;p18"/>
          <p:cNvPicPr preferRelativeResize="0"/>
          <p:nvPr/>
        </p:nvPicPr>
        <p:blipFill>
          <a:blip r:embed="rId3">
            <a:alphaModFix/>
          </a:blip>
          <a:stretch>
            <a:fillRect/>
          </a:stretch>
        </p:blipFill>
        <p:spPr>
          <a:xfrm>
            <a:off x="2410925" y="2019775"/>
            <a:ext cx="4322140" cy="2879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WHY DEEP LEARNING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rgbClr val="666666"/>
                </a:solidFill>
              </a:rPr>
              <a:t>WHY DEEP LEARNING</a:t>
            </a:r>
            <a:endParaRPr sz="2000">
              <a:solidFill>
                <a:srgbClr val="666666"/>
              </a:solidFill>
            </a:endParaRPr>
          </a:p>
        </p:txBody>
      </p:sp>
      <p:sp>
        <p:nvSpPr>
          <p:cNvPr id="110" name="Google Shape;110;p20"/>
          <p:cNvSpPr txBox="1"/>
          <p:nvPr>
            <p:ph idx="1" type="body"/>
          </p:nvPr>
        </p:nvSpPr>
        <p:spPr>
          <a:xfrm>
            <a:off x="110450" y="829725"/>
            <a:ext cx="4298400" cy="3416400"/>
          </a:xfrm>
          <a:prstGeom prst="rect">
            <a:avLst/>
          </a:prstGeom>
          <a:ln cap="flat" cmpd="sng" w="76200">
            <a:solidFill>
              <a:srgbClr val="38761D"/>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457200" rtl="0" algn="ctr">
              <a:spcBef>
                <a:spcPts val="0"/>
              </a:spcBef>
              <a:spcAft>
                <a:spcPts val="0"/>
              </a:spcAft>
              <a:buNone/>
            </a:pPr>
            <a:r>
              <a:rPr lang="en" sz="2500">
                <a:solidFill>
                  <a:srgbClr val="B7B7B7"/>
                </a:solidFill>
              </a:rPr>
              <a:t>PROS</a:t>
            </a:r>
            <a:endParaRPr sz="2500">
              <a:solidFill>
                <a:srgbClr val="B7B7B7"/>
              </a:solidFill>
            </a:endParaRPr>
          </a:p>
          <a:p>
            <a:pPr indent="-387350" lvl="0" marL="457200" rtl="0" algn="l">
              <a:spcBef>
                <a:spcPts val="1200"/>
              </a:spcBef>
              <a:spcAft>
                <a:spcPts val="0"/>
              </a:spcAft>
              <a:buClr>
                <a:schemeClr val="dk1"/>
              </a:buClr>
              <a:buSzPts val="2500"/>
              <a:buChar char="●"/>
            </a:pPr>
            <a:r>
              <a:rPr lang="en" sz="2500">
                <a:solidFill>
                  <a:schemeClr val="dk1"/>
                </a:solidFill>
              </a:rPr>
              <a:t>Captures more complex hierarchical patterns </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Can learn directly without extensive feature engineering</a:t>
            </a:r>
            <a:endParaRPr sz="2500">
              <a:solidFill>
                <a:srgbClr val="6AA84F"/>
              </a:solidFill>
            </a:endParaRPr>
          </a:p>
          <a:p>
            <a:pPr indent="-387350" lvl="0" marL="457200" rtl="0" algn="l">
              <a:spcBef>
                <a:spcPts val="0"/>
              </a:spcBef>
              <a:spcAft>
                <a:spcPts val="0"/>
              </a:spcAft>
              <a:buClr>
                <a:schemeClr val="dk1"/>
              </a:buClr>
              <a:buSzPts val="2500"/>
              <a:buChar char="●"/>
            </a:pPr>
            <a:r>
              <a:rPr lang="en" sz="2500">
                <a:solidFill>
                  <a:schemeClr val="dk1"/>
                </a:solidFill>
              </a:rPr>
              <a:t>Can handle non-linear relationships </a:t>
            </a:r>
            <a:endParaRPr sz="2500">
              <a:solidFill>
                <a:schemeClr val="dk1"/>
              </a:solidFill>
            </a:endParaRPr>
          </a:p>
        </p:txBody>
      </p:sp>
      <p:sp>
        <p:nvSpPr>
          <p:cNvPr id="111" name="Google Shape;111;p20"/>
          <p:cNvSpPr txBox="1"/>
          <p:nvPr>
            <p:ph idx="1" type="body"/>
          </p:nvPr>
        </p:nvSpPr>
        <p:spPr>
          <a:xfrm>
            <a:off x="4733950" y="829725"/>
            <a:ext cx="4298400" cy="3416400"/>
          </a:xfrm>
          <a:prstGeom prst="rect">
            <a:avLst/>
          </a:prstGeom>
          <a:ln cap="flat" cmpd="sng" w="76200">
            <a:solidFill>
              <a:srgbClr val="980000"/>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ctr">
              <a:spcBef>
                <a:spcPts val="0"/>
              </a:spcBef>
              <a:spcAft>
                <a:spcPts val="0"/>
              </a:spcAft>
              <a:buNone/>
            </a:pPr>
            <a:r>
              <a:rPr lang="en" sz="2500">
                <a:solidFill>
                  <a:srgbClr val="B7B7B7"/>
                </a:solidFill>
              </a:rPr>
              <a:t>CONS</a:t>
            </a:r>
            <a:endParaRPr sz="2500">
              <a:solidFill>
                <a:srgbClr val="B7B7B7"/>
              </a:solidFill>
            </a:endParaRPr>
          </a:p>
          <a:p>
            <a:pPr indent="-387350" lvl="0" marL="457200" rtl="0" algn="l">
              <a:spcBef>
                <a:spcPts val="1200"/>
              </a:spcBef>
              <a:spcAft>
                <a:spcPts val="0"/>
              </a:spcAft>
              <a:buClr>
                <a:schemeClr val="dk1"/>
              </a:buClr>
              <a:buSzPts val="2500"/>
              <a:buChar char="●"/>
            </a:pPr>
            <a:r>
              <a:rPr lang="en" sz="2500">
                <a:solidFill>
                  <a:schemeClr val="dk1"/>
                </a:solidFill>
              </a:rPr>
              <a:t>Requires more computational resources</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Less efficient</a:t>
            </a:r>
            <a:endParaRPr sz="2500">
              <a:solidFill>
                <a:schemeClr val="dk1"/>
              </a:solidFill>
            </a:endParaRPr>
          </a:p>
          <a:p>
            <a:pPr indent="-387350" lvl="0" marL="457200" rtl="0" algn="l">
              <a:spcBef>
                <a:spcPts val="0"/>
              </a:spcBef>
              <a:spcAft>
                <a:spcPts val="0"/>
              </a:spcAft>
              <a:buClr>
                <a:schemeClr val="dk1"/>
              </a:buClr>
              <a:buSzPts val="2500"/>
              <a:buChar char="●"/>
            </a:pPr>
            <a:r>
              <a:rPr lang="en" sz="2500">
                <a:solidFill>
                  <a:schemeClr val="dk1"/>
                </a:solidFill>
              </a:rPr>
              <a:t>Less interpretability </a:t>
            </a:r>
            <a:endParaRPr sz="2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PREPPING THE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